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73" r:id="rId3"/>
    <p:sldId id="258" r:id="rId4"/>
    <p:sldId id="275" r:id="rId5"/>
    <p:sldId id="277" r:id="rId6"/>
    <p:sldId id="278" r:id="rId7"/>
    <p:sldId id="272" r:id="rId8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94661" autoAdjust="0"/>
  </p:normalViewPr>
  <p:slideViewPr>
    <p:cSldViewPr snapToGrid="0">
      <p:cViewPr varScale="1">
        <p:scale>
          <a:sx n="53" d="100"/>
          <a:sy n="53" d="100"/>
        </p:scale>
        <p:origin x="468" y="114"/>
      </p:cViewPr>
      <p:guideLst>
        <p:guide orient="horz" pos="4319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10/05/2019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10.05.2019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10.05.2019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0157" y="4751112"/>
            <a:ext cx="22549412" cy="4493538"/>
          </a:xfrm>
        </p:spPr>
        <p:txBody>
          <a:bodyPr/>
          <a:lstStyle/>
          <a:p>
            <a:r>
              <a:rPr lang="en-US" dirty="0"/>
              <a:t>Home Affairs </a:t>
            </a:r>
            <a:r>
              <a:rPr lang="en-US" dirty="0" err="1" smtClean="0"/>
              <a:t>Programme</a:t>
            </a:r>
            <a:r>
              <a:rPr lang="en-US" dirty="0" smtClean="0"/>
              <a:t> in Bulgaria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6600" i="1" dirty="0"/>
              <a:t>Cooperation Committee Meeting</a:t>
            </a:r>
            <a:br>
              <a:rPr lang="en-US" sz="6600" i="1" dirty="0"/>
            </a:br>
            <a:r>
              <a:rPr lang="en-US" sz="6600" i="1" dirty="0" smtClean="0"/>
              <a:t>13 May 2019</a:t>
            </a:r>
            <a:endParaRPr lang="en-GB" sz="6600" i="1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00153-C3D1-4B62-A437-E57CAB8AEB13}" type="datetime1">
              <a:rPr lang="nb-NO" smtClean="0"/>
              <a:t>10.05.2019</a:t>
            </a:fld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13:45 </a:t>
            </a:r>
            <a:r>
              <a:rPr lang="en-US" dirty="0">
                <a:solidFill>
                  <a:schemeClr val="tx2"/>
                </a:solidFill>
              </a:rPr>
              <a:t>– </a:t>
            </a:r>
            <a:r>
              <a:rPr lang="en-US" dirty="0" smtClean="0">
                <a:solidFill>
                  <a:schemeClr val="tx2"/>
                </a:solidFill>
              </a:rPr>
              <a:t>13:50</a:t>
            </a:r>
            <a:r>
              <a:rPr lang="bg-BG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en-GB" dirty="0" smtClean="0">
                <a:solidFill>
                  <a:schemeClr val="tx2"/>
                </a:solidFill>
              </a:rPr>
              <a:t>Opening </a:t>
            </a:r>
            <a:r>
              <a:rPr lang="en-GB" dirty="0">
                <a:solidFill>
                  <a:schemeClr val="tx2"/>
                </a:solidFill>
              </a:rPr>
              <a:t>of the </a:t>
            </a:r>
            <a:r>
              <a:rPr lang="en-GB" dirty="0" smtClean="0">
                <a:solidFill>
                  <a:schemeClr val="tx2"/>
                </a:solidFill>
              </a:rPr>
              <a:t>meeting</a:t>
            </a:r>
            <a:endParaRPr lang="bg-BG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13:50 – </a:t>
            </a:r>
            <a:r>
              <a:rPr lang="en-US" dirty="0" smtClean="0">
                <a:solidFill>
                  <a:schemeClr val="tx2"/>
                </a:solidFill>
              </a:rPr>
              <a:t>14:15</a:t>
            </a:r>
            <a:r>
              <a:rPr lang="bg-BG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	State </a:t>
            </a:r>
            <a:r>
              <a:rPr lang="en-US" dirty="0">
                <a:solidFill>
                  <a:schemeClr val="tx2"/>
                </a:solidFill>
              </a:rPr>
              <a:t>of play: Information on the updated milestone </a:t>
            </a:r>
            <a:r>
              <a:rPr lang="en-US" dirty="0" smtClean="0">
                <a:solidFill>
                  <a:schemeClr val="tx2"/>
                </a:solidFill>
              </a:rPr>
              <a:t>		and </a:t>
            </a:r>
            <a:r>
              <a:rPr lang="en-US" dirty="0">
                <a:solidFill>
                  <a:schemeClr val="tx2"/>
                </a:solidFill>
              </a:rPr>
              <a:t>risk management plans of the Home Affairs </a:t>
            </a:r>
            <a:r>
              <a:rPr lang="en-US" dirty="0" smtClean="0">
                <a:solidFill>
                  <a:schemeClr val="tx2"/>
                </a:solidFill>
              </a:rPr>
              <a:t>		</a:t>
            </a:r>
            <a:r>
              <a:rPr lang="en-US" dirty="0" err="1" smtClean="0">
                <a:solidFill>
                  <a:schemeClr val="tx2"/>
                </a:solidFill>
              </a:rPr>
              <a:t>Programme</a:t>
            </a:r>
            <a:endParaRPr lang="bg-BG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14:15 – </a:t>
            </a:r>
            <a:r>
              <a:rPr lang="en-US" dirty="0" smtClean="0">
                <a:solidFill>
                  <a:schemeClr val="tx2"/>
                </a:solidFill>
              </a:rPr>
              <a:t>14:45	</a:t>
            </a:r>
            <a:r>
              <a:rPr lang="en-GB" dirty="0" smtClean="0">
                <a:solidFill>
                  <a:schemeClr val="tx2"/>
                </a:solidFill>
              </a:rPr>
              <a:t>Discussion </a:t>
            </a:r>
            <a:endParaRPr lang="bg-BG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14:45 – </a:t>
            </a:r>
            <a:r>
              <a:rPr lang="en-US" dirty="0" smtClean="0">
                <a:solidFill>
                  <a:schemeClr val="tx2"/>
                </a:solidFill>
              </a:rPr>
              <a:t>15:00</a:t>
            </a:r>
            <a:r>
              <a:rPr lang="bg-BG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	Presentation </a:t>
            </a:r>
            <a:r>
              <a:rPr lang="en-US" dirty="0">
                <a:solidFill>
                  <a:schemeClr val="tx2"/>
                </a:solidFill>
              </a:rPr>
              <a:t>of suggested bilateral activities and </a:t>
            </a:r>
            <a:r>
              <a:rPr lang="en-US" dirty="0" smtClean="0">
                <a:solidFill>
                  <a:schemeClr val="tx2"/>
                </a:solidFill>
              </a:rPr>
              <a:t>		procedures </a:t>
            </a:r>
            <a:r>
              <a:rPr lang="en-US" dirty="0">
                <a:solidFill>
                  <a:schemeClr val="tx2"/>
                </a:solidFill>
              </a:rPr>
              <a:t>for application under the fund for </a:t>
            </a:r>
            <a:r>
              <a:rPr lang="en-US" dirty="0" smtClean="0">
                <a:solidFill>
                  <a:schemeClr val="tx2"/>
                </a:solidFill>
              </a:rPr>
              <a:t>		bilateral relations</a:t>
            </a:r>
            <a:endParaRPr lang="bg-BG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15:00 – </a:t>
            </a:r>
            <a:r>
              <a:rPr lang="en-US" dirty="0" smtClean="0">
                <a:solidFill>
                  <a:schemeClr val="tx2"/>
                </a:solidFill>
              </a:rPr>
              <a:t>15:30</a:t>
            </a:r>
            <a:r>
              <a:rPr lang="bg-BG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	</a:t>
            </a:r>
            <a:r>
              <a:rPr lang="en-GB" dirty="0" smtClean="0">
                <a:solidFill>
                  <a:schemeClr val="tx2"/>
                </a:solidFill>
              </a:rPr>
              <a:t>Discussion </a:t>
            </a:r>
            <a:endParaRPr lang="bg-BG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15:30 – </a:t>
            </a:r>
            <a:r>
              <a:rPr lang="en-US" dirty="0" smtClean="0">
                <a:solidFill>
                  <a:schemeClr val="tx2"/>
                </a:solidFill>
              </a:rPr>
              <a:t>16:00</a:t>
            </a:r>
            <a:r>
              <a:rPr lang="bg-BG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	AOB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Cooperation Committee Meeting </a:t>
            </a:r>
            <a:endParaRPr lang="en-GB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148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</a:t>
            </a:r>
            <a:r>
              <a:rPr lang="en-US" dirty="0" smtClean="0"/>
              <a:t>play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2630802"/>
            <a:ext cx="21861705" cy="964872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Last CC meeting was on 28 November 2018;</a:t>
            </a:r>
          </a:p>
          <a:p>
            <a:pPr>
              <a:lnSpc>
                <a:spcPct val="120000"/>
              </a:lnSpc>
            </a:pPr>
            <a:r>
              <a:rPr lang="en-GB" dirty="0" smtClean="0"/>
              <a:t>Description of the MCS of the Home Affairs Programme was approved by the Audit Authority on 05 March 2019;</a:t>
            </a:r>
          </a:p>
          <a:p>
            <a:pPr>
              <a:lnSpc>
                <a:spcPct val="120000"/>
              </a:lnSpc>
            </a:pPr>
            <a:r>
              <a:rPr lang="en-US" dirty="0"/>
              <a:t>FMO approved the entity, independent of the PO, charged with verification of payment claims and project outputs of PDPs of </a:t>
            </a:r>
            <a:r>
              <a:rPr lang="en-US" dirty="0" err="1"/>
              <a:t>MoI</a:t>
            </a:r>
            <a:r>
              <a:rPr lang="en-US" dirty="0"/>
              <a:t> project promoters (p. 6 of the General Conditions in Annex I to the PA) on 18 March 2019;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Meeting with potential candidate for independent evaluator of the pre-defined projects held on 9 May </a:t>
            </a:r>
            <a:r>
              <a:rPr lang="en-US" dirty="0" smtClean="0"/>
              <a:t>2019;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Draft invitations for the first batch of pre-defined projects (No 4, 5, 6, 7, 8) were elaborated in Bulgarian and English; the signature of project contract for these projects is planned for </a:t>
            </a:r>
            <a:r>
              <a:rPr lang="en-GB" dirty="0"/>
              <a:t>September 9</a:t>
            </a:r>
            <a:r>
              <a:rPr lang="en-GB" baseline="30000" dirty="0"/>
              <a:t>th</a:t>
            </a:r>
            <a:r>
              <a:rPr lang="en-GB" dirty="0"/>
              <a:t>, 2019</a:t>
            </a:r>
            <a:r>
              <a:rPr lang="en-GB" dirty="0" smtClean="0"/>
              <a:t>;</a:t>
            </a: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The draft partnership agreement for PDP7 between the </a:t>
            </a:r>
            <a:r>
              <a:rPr lang="en-US" dirty="0" smtClean="0"/>
              <a:t>Research Institute of Forensic Sciences and </a:t>
            </a:r>
            <a:r>
              <a:rPr lang="en-US" dirty="0" err="1" smtClean="0"/>
              <a:t>Kripos</a:t>
            </a:r>
            <a:r>
              <a:rPr lang="en-US" dirty="0" smtClean="0"/>
              <a:t> (National Criminal Investigation Service) was finalized; the agreement is expected to be signed on </a:t>
            </a:r>
            <a:r>
              <a:rPr lang="en-US" dirty="0" smtClean="0"/>
              <a:t>25 </a:t>
            </a:r>
            <a:r>
              <a:rPr lang="en-US" dirty="0" smtClean="0"/>
              <a:t>June 2019;</a:t>
            </a: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The first draft of </a:t>
            </a:r>
            <a:r>
              <a:rPr lang="en-US" dirty="0" smtClean="0"/>
              <a:t>the partnership agreement with National Police Immigration Service (NPIS) and </a:t>
            </a:r>
            <a:r>
              <a:rPr lang="en-GB" dirty="0" smtClean="0"/>
              <a:t>Migration Directorate under PDP2 </a:t>
            </a:r>
            <a:r>
              <a:rPr lang="en-US" dirty="0" smtClean="0"/>
              <a:t>“Increasing the administrative capacity of the national authorities in the asylum and migration area” was elaborated and the </a:t>
            </a:r>
            <a:r>
              <a:rPr lang="en-US" dirty="0" err="1" smtClean="0"/>
              <a:t>Programme</a:t>
            </a:r>
            <a:r>
              <a:rPr lang="en-US" dirty="0" smtClean="0"/>
              <a:t> Operator provided initial comments; </a:t>
            </a:r>
            <a:endParaRPr lang="en-GB" dirty="0" smtClean="0"/>
          </a:p>
          <a:p>
            <a:pPr>
              <a:lnSpc>
                <a:spcPct val="120000"/>
              </a:lnSpc>
            </a:pPr>
            <a:r>
              <a:rPr lang="en-GB" dirty="0" smtClean="0"/>
              <a:t>Pre-eligibility conditions: 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PDP 1: PP, NFP, PO, and government and municipal authorities are involved in the process of finding an appropriate site for the centre for unaccompanied minors;</a:t>
            </a:r>
          </a:p>
          <a:p>
            <a:pPr lvl="1">
              <a:lnSpc>
                <a:spcPct val="120000"/>
              </a:lnSpc>
            </a:pPr>
            <a:r>
              <a:rPr lang="en-GB" dirty="0" smtClean="0"/>
              <a:t>PDP 9: FMO facilitated a telephone conference between PO, </a:t>
            </a:r>
            <a:r>
              <a:rPr lang="en-GB" dirty="0" err="1" smtClean="0"/>
              <a:t>AMoI</a:t>
            </a:r>
            <a:r>
              <a:rPr lang="en-GB" dirty="0" smtClean="0"/>
              <a:t> and OSCE </a:t>
            </a:r>
            <a:r>
              <a:rPr lang="en-US" dirty="0"/>
              <a:t>Office for Democratic Institutions and Human </a:t>
            </a:r>
            <a:r>
              <a:rPr lang="en-US" dirty="0" smtClean="0"/>
              <a:t>Rights</a:t>
            </a:r>
            <a:r>
              <a:rPr lang="bg-BG" dirty="0" smtClean="0"/>
              <a:t>; </a:t>
            </a:r>
            <a:r>
              <a:rPr lang="en-US" dirty="0" smtClean="0"/>
              <a:t>the partners (</a:t>
            </a:r>
            <a:r>
              <a:rPr lang="en-US" dirty="0" err="1" smtClean="0"/>
              <a:t>AMoI</a:t>
            </a:r>
            <a:r>
              <a:rPr lang="en-US" dirty="0" smtClean="0"/>
              <a:t> and ODIHR) agreed broadly on the activities which will be implemented under the project; ODIHR are still expected to submit their written contribution to be included into the project description;</a:t>
            </a:r>
            <a:endParaRPr lang="en-GB" dirty="0" smtClean="0"/>
          </a:p>
          <a:p>
            <a:pPr lvl="1">
              <a:lnSpc>
                <a:spcPct val="120000"/>
              </a:lnSpc>
            </a:pPr>
            <a:r>
              <a:rPr lang="en-GB" dirty="0" smtClean="0"/>
              <a:t>PDP 14: the </a:t>
            </a:r>
            <a:r>
              <a:rPr lang="en-US" dirty="0"/>
              <a:t>revised project description and budget </a:t>
            </a:r>
            <a:r>
              <a:rPr lang="en-US" dirty="0" smtClean="0"/>
              <a:t>were </a:t>
            </a:r>
            <a:r>
              <a:rPr lang="en-US" dirty="0"/>
              <a:t>consulted with the DPPs and the </a:t>
            </a:r>
            <a:r>
              <a:rPr lang="en-US" dirty="0" smtClean="0"/>
              <a:t>IPO. </a:t>
            </a:r>
            <a:r>
              <a:rPr lang="en-US" dirty="0"/>
              <a:t>The project promoter </a:t>
            </a:r>
            <a:r>
              <a:rPr lang="en-US" dirty="0" smtClean="0"/>
              <a:t>decided </a:t>
            </a:r>
            <a:r>
              <a:rPr lang="en-US" dirty="0"/>
              <a:t>to modify the project description on the basis of the Council of Europe’s comments</a:t>
            </a:r>
            <a:r>
              <a:rPr lang="en-US" dirty="0" smtClean="0"/>
              <a:t>. PO will send the project to FMO for approval by 17 May 2019</a:t>
            </a:r>
            <a:endParaRPr lang="en-GB" dirty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60386" y="1128171"/>
            <a:ext cx="21861705" cy="1015663"/>
          </a:xfrm>
        </p:spPr>
        <p:txBody>
          <a:bodyPr/>
          <a:lstStyle/>
          <a:p>
            <a:r>
              <a:rPr lang="en-US" sz="6600" dirty="0" smtClean="0"/>
              <a:t>Milestone Plan</a:t>
            </a:r>
            <a:endParaRPr lang="en-GB" sz="6600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253720" y="0"/>
            <a:ext cx="21861704" cy="461665"/>
          </a:xfrm>
        </p:spPr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986593"/>
              </p:ext>
            </p:extLst>
          </p:nvPr>
        </p:nvGraphicFramePr>
        <p:xfrm>
          <a:off x="1260386" y="2143834"/>
          <a:ext cx="21861464" cy="1064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797">
                  <a:extLst>
                    <a:ext uri="{9D8B030D-6E8A-4147-A177-3AD203B41FA5}">
                      <a16:colId xmlns:a16="http://schemas.microsoft.com/office/drawing/2014/main" val="2078193148"/>
                    </a:ext>
                  </a:extLst>
                </a:gridCol>
                <a:gridCol w="4549569">
                  <a:extLst>
                    <a:ext uri="{9D8B030D-6E8A-4147-A177-3AD203B41FA5}">
                      <a16:colId xmlns:a16="http://schemas.microsoft.com/office/drawing/2014/main" val="2014436919"/>
                    </a:ext>
                  </a:extLst>
                </a:gridCol>
                <a:gridCol w="2732683">
                  <a:extLst>
                    <a:ext uri="{9D8B030D-6E8A-4147-A177-3AD203B41FA5}">
                      <a16:colId xmlns:a16="http://schemas.microsoft.com/office/drawing/2014/main" val="1699576663"/>
                    </a:ext>
                  </a:extLst>
                </a:gridCol>
                <a:gridCol w="2732683">
                  <a:extLst>
                    <a:ext uri="{9D8B030D-6E8A-4147-A177-3AD203B41FA5}">
                      <a16:colId xmlns:a16="http://schemas.microsoft.com/office/drawing/2014/main" val="2351196154"/>
                    </a:ext>
                  </a:extLst>
                </a:gridCol>
                <a:gridCol w="793273">
                  <a:extLst>
                    <a:ext uri="{9D8B030D-6E8A-4147-A177-3AD203B41FA5}">
                      <a16:colId xmlns:a16="http://schemas.microsoft.com/office/drawing/2014/main" val="3975712709"/>
                    </a:ext>
                  </a:extLst>
                </a:gridCol>
                <a:gridCol w="4672093">
                  <a:extLst>
                    <a:ext uri="{9D8B030D-6E8A-4147-A177-3AD203B41FA5}">
                      <a16:colId xmlns:a16="http://schemas.microsoft.com/office/drawing/2014/main" val="1025795731"/>
                    </a:ext>
                  </a:extLst>
                </a:gridCol>
                <a:gridCol w="2732683">
                  <a:extLst>
                    <a:ext uri="{9D8B030D-6E8A-4147-A177-3AD203B41FA5}">
                      <a16:colId xmlns:a16="http://schemas.microsoft.com/office/drawing/2014/main" val="284787119"/>
                    </a:ext>
                  </a:extLst>
                </a:gridCol>
                <a:gridCol w="2732683">
                  <a:extLst>
                    <a:ext uri="{9D8B030D-6E8A-4147-A177-3AD203B41FA5}">
                      <a16:colId xmlns:a16="http://schemas.microsoft.com/office/drawing/2014/main" val="6691654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No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+mn-lt"/>
                        </a:rPr>
                        <a:t>Milestone</a:t>
                      </a:r>
                      <a:endParaRPr lang="bg-BG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 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 achievement</a:t>
                      </a:r>
                      <a:b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(CN 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PA)</a:t>
                      </a:r>
                      <a:endParaRPr lang="bg-BG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bg-BG" sz="2000" b="1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xpected</a:t>
                      </a:r>
                      <a:r>
                        <a:rPr lang="bg-BG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bg-BG" sz="2000" b="1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</a:t>
                      </a:r>
                      <a:r>
                        <a:rPr lang="bg-BG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bg-BG" sz="2000" b="1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bg-BG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bg-BG" sz="2000" b="1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achievement</a:t>
                      </a:r>
                      <a:endParaRPr lang="bg-BG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No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+mn-lt"/>
                        </a:rPr>
                        <a:t>Milestone</a:t>
                      </a:r>
                      <a:endParaRPr lang="bg-BG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 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 achievement</a:t>
                      </a:r>
                      <a:b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GB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(CN </a:t>
                      </a:r>
                      <a:r>
                        <a:rPr lang="en-GB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 PA)</a:t>
                      </a:r>
                      <a:endParaRPr lang="bg-BG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bg-BG" sz="2000" b="1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xpected</a:t>
                      </a:r>
                      <a:r>
                        <a:rPr lang="bg-BG" sz="2000" b="1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bg-BG" sz="2000" b="1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</a:t>
                      </a:r>
                      <a:r>
                        <a:rPr lang="bg-BG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bg-BG" sz="2000" b="1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bg-BG" sz="2000" b="1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bg-BG" sz="2000" b="1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achievement</a:t>
                      </a:r>
                      <a:endParaRPr lang="bg-BG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8502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 Agreement signed</a:t>
                      </a:r>
                      <a:endParaRPr lang="bg-BG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01.06.2018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23.05.2018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13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Conference on expert forensic examinations held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31.08.2021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31.01.2022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0851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 Implementation Agreement signed</a:t>
                      </a:r>
                      <a:endParaRPr lang="bg-BG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01.07.2018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10.07.2018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14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Trainings on the asylum and migration issues completed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30.11.2021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30.04.2022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3434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3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Programme implementation launched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31.10.2018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29.11.2018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15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Anti-corruption measures and operational tactics introduced in Bulgarian Ministry of Interior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01.02.2022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01.07.2022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8120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4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Request for modification of the Programme Agreement submitted</a:t>
                      </a:r>
                      <a:endParaRPr lang="bg-BG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30.06.2019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16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proposals completed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01.04.2019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</a:t>
                      </a:r>
                      <a:r>
                        <a:rPr lang="en-US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bg-BG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.20</a:t>
                      </a:r>
                      <a:r>
                        <a:rPr lang="en-US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0746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5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contracts signed for PDPs no. 4, 5, 6, 7, 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30.11.2018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12.07.2019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17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contracts signed for selected projects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01.06.2019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</a:t>
                      </a:r>
                      <a:r>
                        <a:rPr lang="en-US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06</a:t>
                      </a:r>
                      <a:r>
                        <a:rPr lang="bg-BG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.20</a:t>
                      </a:r>
                      <a:r>
                        <a:rPr lang="en-US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1431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6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contracts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signed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pre-defined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projects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2, 3, 9-14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30.11.2018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0.2019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18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 Programme Report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February each year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February each year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1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7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contract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signed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20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PDP1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30.11.2018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31.11.20</a:t>
                      </a:r>
                      <a:r>
                        <a:rPr lang="en-US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19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IFR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March, 15 September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March, 15 September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4373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8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detailed description of the Management and Control Systems submitted to the NFP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01.12.2018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18.10.2018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20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projects completed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30.04.2024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30.04.2024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8978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9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Permit obtained for change in the use of the building designated for Interim Care Facility for Unaccompanied Minors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31.03.2019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</a:t>
                      </a:r>
                      <a:r>
                        <a:rPr lang="en-US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.2020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21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Programme closing conference held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31.12.2024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31.12.2024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0103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10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Establishment the Interim Care Facility completed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30.09.2020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</a:t>
                      </a:r>
                      <a:r>
                        <a:rPr lang="en-US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</a:t>
                      </a:r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.2021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22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Programme Report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30.04.2025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30.04.2025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6271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11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Coverage of law enforcement communication system expanded in southwest Bulgaria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31.12.2020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31.05.2021</a:t>
                      </a:r>
                      <a:endParaRPr lang="bg-BG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23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balance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30.04.2025</a:t>
                      </a:r>
                      <a:endParaRPr lang="bg-BG" sz="2000" b="0" i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30.04.2025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6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+mn-lt"/>
                        </a:rPr>
                        <a:t>12</a:t>
                      </a:r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Automated Information System “Domestic Violence” developed and operational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31.05.2021</a:t>
                      </a:r>
                      <a:endParaRPr lang="bg-BG" sz="2000" b="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1828526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0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31.10.2021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bg-BG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65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77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Management Plan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PDP </a:t>
            </a:r>
            <a:r>
              <a:rPr lang="en-US" sz="3600" dirty="0"/>
              <a:t>1 – lack of </a:t>
            </a:r>
            <a:r>
              <a:rPr lang="en-US" sz="3600" dirty="0" smtClean="0"/>
              <a:t>site/building; several new options are discussed </a:t>
            </a:r>
            <a:r>
              <a:rPr lang="bg-BG" sz="3600" dirty="0" smtClean="0"/>
              <a:t>(</a:t>
            </a:r>
            <a:r>
              <a:rPr lang="en-US" sz="3600" dirty="0" err="1" smtClean="0"/>
              <a:t>Elhovo</a:t>
            </a:r>
            <a:r>
              <a:rPr lang="en-US" sz="3600" dirty="0" smtClean="0"/>
              <a:t>, </a:t>
            </a:r>
            <a:r>
              <a:rPr lang="en-US" sz="3600" dirty="0" err="1" smtClean="0"/>
              <a:t>Kremikovtsi</a:t>
            </a:r>
            <a:r>
              <a:rPr lang="en-US" sz="3600" dirty="0" smtClean="0"/>
              <a:t>, </a:t>
            </a:r>
            <a:r>
              <a:rPr lang="en-US" sz="3600" dirty="0" err="1" smtClean="0"/>
              <a:t>Marchaevo</a:t>
            </a:r>
            <a:r>
              <a:rPr lang="en-US" sz="3600" dirty="0" smtClean="0"/>
              <a:t> village near Sofia</a:t>
            </a:r>
            <a:r>
              <a:rPr lang="bg-BG" sz="3600" dirty="0" smtClean="0"/>
              <a:t>)</a:t>
            </a:r>
            <a:r>
              <a:rPr lang="en-US" sz="3600" dirty="0" smtClean="0"/>
              <a:t>;</a:t>
            </a:r>
          </a:p>
          <a:p>
            <a:r>
              <a:rPr lang="en-US" sz="3600" dirty="0" smtClean="0"/>
              <a:t>PDP 2 </a:t>
            </a:r>
            <a:r>
              <a:rPr lang="en-US" sz="3600" dirty="0"/>
              <a:t>- delay in project implementation due to inclusion of a new partner (National Police Immigration Service) and prolonged process of agreeing on activities and budget between </a:t>
            </a:r>
            <a:r>
              <a:rPr lang="en-US" sz="3600" dirty="0" smtClean="0"/>
              <a:t>partners;</a:t>
            </a:r>
          </a:p>
          <a:p>
            <a:r>
              <a:rPr lang="en-US" sz="3600" dirty="0" smtClean="0"/>
              <a:t>PDP 3 </a:t>
            </a:r>
            <a:r>
              <a:rPr lang="en-US" sz="3600" dirty="0"/>
              <a:t>-  delay in project implementation due to inclusion of a new partner (Oslo District Police) and prolonged process of agreeing on activities and budget between </a:t>
            </a:r>
            <a:r>
              <a:rPr lang="en-US" sz="3600" dirty="0" smtClean="0"/>
              <a:t>partners;</a:t>
            </a:r>
          </a:p>
          <a:p>
            <a:r>
              <a:rPr lang="en-US" sz="3600" dirty="0" smtClean="0"/>
              <a:t>PDP </a:t>
            </a:r>
            <a:r>
              <a:rPr lang="en-US" sz="3600" dirty="0"/>
              <a:t>9 </a:t>
            </a:r>
            <a:r>
              <a:rPr lang="en-US" sz="3600" dirty="0" smtClean="0"/>
              <a:t>– ineffective </a:t>
            </a:r>
            <a:r>
              <a:rPr lang="en-US" sz="3600" dirty="0"/>
              <a:t>communication between the project promoter and the potential project partner (OSCE</a:t>
            </a:r>
            <a:r>
              <a:rPr lang="en-US" sz="3600" dirty="0" smtClean="0"/>
              <a:t>); OSCE submitted new proposals for activities on 07.05.2019 as basis for future discussions between project partners;  </a:t>
            </a:r>
            <a:endParaRPr lang="en-US" sz="3600" dirty="0"/>
          </a:p>
          <a:p>
            <a:r>
              <a:rPr lang="en-US" sz="3600" dirty="0" smtClean="0"/>
              <a:t>PDP 14 – pre-eligibility condition is imposed: the revised detailed description and budget will be </a:t>
            </a:r>
            <a:r>
              <a:rPr lang="en-US" sz="3600" dirty="0"/>
              <a:t>sent </a:t>
            </a:r>
            <a:r>
              <a:rPr lang="en-US" sz="3600" dirty="0" smtClean="0"/>
              <a:t>to FMO </a:t>
            </a:r>
            <a:r>
              <a:rPr lang="en-US" sz="3600" dirty="0"/>
              <a:t>for approval by 17 May </a:t>
            </a:r>
            <a:r>
              <a:rPr lang="en-US" sz="3600" dirty="0" smtClean="0"/>
              <a:t>2019; </a:t>
            </a:r>
            <a:r>
              <a:rPr lang="en-US" sz="3600" dirty="0"/>
              <a:t>in addition, </a:t>
            </a:r>
            <a:r>
              <a:rPr lang="en-US" sz="3600" dirty="0" smtClean="0"/>
              <a:t>systematic </a:t>
            </a:r>
            <a:r>
              <a:rPr lang="en-US" sz="3600" dirty="0"/>
              <a:t>delays in project implementation </a:t>
            </a:r>
            <a:r>
              <a:rPr lang="en-US" sz="3600" dirty="0" smtClean="0"/>
              <a:t>were identified </a:t>
            </a:r>
            <a:r>
              <a:rPr lang="en-US" sz="3600" dirty="0"/>
              <a:t>with the same project promoter under other funds managed by the </a:t>
            </a:r>
            <a:r>
              <a:rPr lang="en-US" sz="3600" dirty="0" err="1"/>
              <a:t>Programme</a:t>
            </a:r>
            <a:r>
              <a:rPr lang="en-US" sz="3600" dirty="0"/>
              <a:t> </a:t>
            </a:r>
            <a:r>
              <a:rPr lang="en-US" sz="3600" dirty="0" smtClean="0"/>
              <a:t>Operator, pending </a:t>
            </a:r>
            <a:r>
              <a:rPr lang="en-US" sz="3600" dirty="0"/>
              <a:t>cancellation of the project</a:t>
            </a:r>
            <a:endParaRPr lang="en-US" sz="3600" dirty="0" smtClean="0"/>
          </a:p>
          <a:p>
            <a:endParaRPr lang="bg-BG" sz="23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Identification of </a:t>
            </a:r>
            <a:r>
              <a:rPr lang="en-US" dirty="0" smtClean="0"/>
              <a:t>new risks related to pre-defined projects: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800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Bilateral Activities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/>
              <a:t>of monitoring tool on PDP1 in order to evaluate the quality of services provided in the interim care facility;</a:t>
            </a:r>
          </a:p>
          <a:p>
            <a:r>
              <a:rPr lang="en-US" dirty="0" smtClean="0"/>
              <a:t>Training </a:t>
            </a:r>
            <a:r>
              <a:rPr lang="en-US" dirty="0"/>
              <a:t>and capacity </a:t>
            </a:r>
            <a:r>
              <a:rPr lang="en-US" dirty="0" smtClean="0"/>
              <a:t>building in the area of reception </a:t>
            </a:r>
            <a:r>
              <a:rPr lang="en-US" dirty="0"/>
              <a:t>of vulnerable groups (including UAMs</a:t>
            </a:r>
            <a:r>
              <a:rPr lang="en-US" dirty="0" smtClean="0"/>
              <a:t>), including conferences in Bulgaria and /or Norway with experts from the two countries as well as possible participation from Greece and Romania;</a:t>
            </a:r>
          </a:p>
          <a:p>
            <a:r>
              <a:rPr lang="en-US" dirty="0" smtClean="0"/>
              <a:t>2 proposals </a:t>
            </a:r>
            <a:r>
              <a:rPr lang="en-US" dirty="0"/>
              <a:t>of the Commission for Combating Corruption and Illegal Assets </a:t>
            </a:r>
            <a:r>
              <a:rPr lang="en-US" dirty="0" smtClean="0"/>
              <a:t>Forfeiture: </a:t>
            </a:r>
          </a:p>
          <a:p>
            <a:pPr lvl="1"/>
            <a:r>
              <a:rPr lang="en-US" dirty="0" smtClean="0"/>
              <a:t>Exchange </a:t>
            </a:r>
            <a:r>
              <a:rPr lang="en-US" dirty="0"/>
              <a:t>of experience in the anti-corruption field </a:t>
            </a:r>
            <a:r>
              <a:rPr lang="en-US" dirty="0" smtClean="0"/>
              <a:t>(legal </a:t>
            </a:r>
            <a:r>
              <a:rPr lang="en-US" dirty="0"/>
              <a:t>basis, methodologies, and best </a:t>
            </a:r>
            <a:r>
              <a:rPr lang="en-US" dirty="0" smtClean="0"/>
              <a:t>practices); and </a:t>
            </a:r>
          </a:p>
          <a:p>
            <a:pPr lvl="1"/>
            <a:r>
              <a:rPr lang="en-US" dirty="0" smtClean="0"/>
              <a:t>Partnerships </a:t>
            </a:r>
            <a:r>
              <a:rPr lang="en-US" dirty="0"/>
              <a:t>for successful institutional practices for prevention of corruption</a:t>
            </a:r>
          </a:p>
          <a:p>
            <a:r>
              <a:rPr lang="en-US" dirty="0" smtClean="0"/>
              <a:t>Video </a:t>
            </a:r>
            <a:r>
              <a:rPr lang="en-US" dirty="0"/>
              <a:t>surveillance training seminar: training with NO lecturers for exchange of best practice and knowledge regarding use of video surveillance for increasing security in public </a:t>
            </a:r>
            <a:r>
              <a:rPr lang="en-US" dirty="0" smtClean="0"/>
              <a:t>spaces</a:t>
            </a:r>
            <a:r>
              <a:rPr lang="en-US" dirty="0"/>
              <a:t>: Bulgarian General Directorate “National Police” and </a:t>
            </a:r>
            <a:r>
              <a:rPr lang="en-US" dirty="0" smtClean="0"/>
              <a:t>1-3 </a:t>
            </a:r>
            <a:r>
              <a:rPr lang="en-US" dirty="0"/>
              <a:t>experts from </a:t>
            </a:r>
            <a:r>
              <a:rPr lang="en-US" dirty="0" err="1"/>
              <a:t>Innlandet</a:t>
            </a:r>
            <a:r>
              <a:rPr lang="en-US" dirty="0"/>
              <a:t> Police </a:t>
            </a:r>
            <a:r>
              <a:rPr lang="en-US" dirty="0" smtClean="0"/>
              <a:t>District;</a:t>
            </a:r>
          </a:p>
          <a:p>
            <a:r>
              <a:rPr lang="en-US" dirty="0" smtClean="0"/>
              <a:t>2 </a:t>
            </a:r>
            <a:r>
              <a:rPr lang="en-US" dirty="0"/>
              <a:t>proposals of National Police Directorate (</a:t>
            </a:r>
            <a:r>
              <a:rPr lang="en-US" dirty="0" smtClean="0"/>
              <a:t>POD): </a:t>
            </a:r>
          </a:p>
          <a:p>
            <a:pPr lvl="1"/>
            <a:r>
              <a:rPr lang="en-US" dirty="0" smtClean="0"/>
              <a:t>Strengthened </a:t>
            </a:r>
            <a:r>
              <a:rPr lang="en-US" dirty="0"/>
              <a:t>cooperation between Bulgarian and Norwegian law enforcement personnel in THB and preventive police </a:t>
            </a:r>
            <a:r>
              <a:rPr lang="en-US" dirty="0" smtClean="0"/>
              <a:t>work; </a:t>
            </a:r>
            <a:r>
              <a:rPr lang="en-US" dirty="0"/>
              <a:t>and </a:t>
            </a:r>
            <a:endParaRPr lang="en-US" dirty="0" smtClean="0"/>
          </a:p>
          <a:p>
            <a:pPr lvl="1"/>
            <a:r>
              <a:rPr lang="en-US" dirty="0" smtClean="0"/>
              <a:t>Combating </a:t>
            </a:r>
            <a:r>
              <a:rPr lang="en-US" dirty="0"/>
              <a:t>cybercrime and human trafficking by strengthening the methods for interviews of minor </a:t>
            </a:r>
            <a:r>
              <a:rPr lang="en-US" dirty="0" smtClean="0"/>
              <a:t>victims</a:t>
            </a:r>
          </a:p>
          <a:p>
            <a:r>
              <a:rPr lang="en-GB" dirty="0"/>
              <a:t>SYNERGY-network </a:t>
            </a:r>
            <a:r>
              <a:rPr lang="en-GB" dirty="0" smtClean="0"/>
              <a:t>meetings related to domestic and gender-based violence (DGBV)</a:t>
            </a:r>
            <a:endParaRPr lang="en-US" dirty="0"/>
          </a:p>
          <a:p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00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you!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/>
              <a:t>https://</a:t>
            </a:r>
            <a:r>
              <a:rPr lang="en-GB" dirty="0" smtClean="0"/>
              <a:t>www.eeagrants.bg/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https://www.mvr.bg/dmp</a:t>
            </a:r>
          </a:p>
          <a:p>
            <a:r>
              <a:rPr lang="en-GB" dirty="0" smtClean="0"/>
              <a:t>Mail</a:t>
            </a:r>
            <a:r>
              <a:rPr lang="en-GB" dirty="0"/>
              <a:t>: </a:t>
            </a:r>
            <a:r>
              <a:rPr lang="en-GB" u="sng" dirty="0" smtClean="0"/>
              <a:t>dmp@mvr.bg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3008</TotalTime>
  <Words>1050</Words>
  <Application>Microsoft Office PowerPoint</Application>
  <PresentationFormat>Custom</PresentationFormat>
  <Paragraphs>147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Office-tema</vt:lpstr>
      <vt:lpstr>Home Affairs Programme in Bulgaria  Cooperation Committee Meeting 13 May 2019</vt:lpstr>
      <vt:lpstr>Agenda</vt:lpstr>
      <vt:lpstr>State of play</vt:lpstr>
      <vt:lpstr>Milestone Plan</vt:lpstr>
      <vt:lpstr>Risk Management Plan</vt:lpstr>
      <vt:lpstr>Bilateral Activities</vt:lpstr>
      <vt:lpstr>Thank you!</vt:lpstr>
    </vt:vector>
  </TitlesOfParts>
  <Company>EFTA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revision>73</cp:revision>
  <dcterms:created xsi:type="dcterms:W3CDTF">2017-06-12T12:11:38Z</dcterms:created>
  <dcterms:modified xsi:type="dcterms:W3CDTF">2019-05-10T11:57:58Z</dcterms:modified>
</cp:coreProperties>
</file>